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Slab"/>
      <p:regular r:id="rId20"/>
      <p:bold r:id="rId21"/>
    </p:embeddedFont>
    <p:embeddedFont>
      <p:font typeface="Roboto"/>
      <p:regular r:id="rId22"/>
      <p:bold r:id="rId23"/>
      <p:italic r:id="rId24"/>
      <p:boldItalic r:id="rId25"/>
    </p:embeddedFont>
    <p:embeddedFont>
      <p:font typeface="Fira Sans Extra Condensed Medium"/>
      <p:regular r:id="rId26"/>
      <p:bold r:id="rId27"/>
      <p:italic r:id="rId28"/>
      <p:boldItalic r:id="rId29"/>
    </p:embeddedFont>
    <p:embeddedFont>
      <p:font typeface="Roboto Condensed"/>
      <p:regular r:id="rId30"/>
      <p:bold r:id="rId31"/>
      <p:italic r:id="rId32"/>
      <p:boldItalic r:id="rId33"/>
    </p:embeddedFont>
    <p:embeddedFont>
      <p:font typeface="Squada One"/>
      <p:regular r:id="rId34"/>
    </p:embeddedFont>
    <p:embeddedFont>
      <p:font typeface="Roboto Condensed Light"/>
      <p:regular r:id="rId35"/>
      <p:bold r:id="rId36"/>
      <p:italic r:id="rId37"/>
      <p:boldItalic r:id="rId38"/>
    </p:embeddedFont>
    <p:embeddedFont>
      <p:font typeface="Exo 2"/>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xo2-bold.fntdata"/><Relationship Id="rId20" Type="http://schemas.openxmlformats.org/officeDocument/2006/relationships/font" Target="fonts/RobotoSlab-regular.fntdata"/><Relationship Id="rId42" Type="http://schemas.openxmlformats.org/officeDocument/2006/relationships/font" Target="fonts/Exo2-boldItalic.fntdata"/><Relationship Id="rId41" Type="http://schemas.openxmlformats.org/officeDocument/2006/relationships/font" Target="fonts/Exo2-italic.fntdata"/><Relationship Id="rId22" Type="http://schemas.openxmlformats.org/officeDocument/2006/relationships/font" Target="fonts/Roboto-regular.fntdata"/><Relationship Id="rId21" Type="http://schemas.openxmlformats.org/officeDocument/2006/relationships/font" Target="fonts/RobotoSlab-bold.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FiraSansExtraCondensedMedium-regular.fntdata"/><Relationship Id="rId25" Type="http://schemas.openxmlformats.org/officeDocument/2006/relationships/font" Target="fonts/Roboto-boldItalic.fntdata"/><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FiraSansExtraCondensedMedium-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Condensed-bold.fntdata"/><Relationship Id="rId30" Type="http://schemas.openxmlformats.org/officeDocument/2006/relationships/font" Target="fonts/RobotoCondensed-regular.fntdata"/><Relationship Id="rId11" Type="http://schemas.openxmlformats.org/officeDocument/2006/relationships/slide" Target="slides/slide5.xml"/><Relationship Id="rId33" Type="http://schemas.openxmlformats.org/officeDocument/2006/relationships/font" Target="fonts/RobotoCondensed-boldItalic.fntdata"/><Relationship Id="rId10" Type="http://schemas.openxmlformats.org/officeDocument/2006/relationships/slide" Target="slides/slide4.xml"/><Relationship Id="rId32" Type="http://schemas.openxmlformats.org/officeDocument/2006/relationships/font" Target="fonts/RobotoCondensed-italic.fntdata"/><Relationship Id="rId13" Type="http://schemas.openxmlformats.org/officeDocument/2006/relationships/slide" Target="slides/slide7.xml"/><Relationship Id="rId35" Type="http://schemas.openxmlformats.org/officeDocument/2006/relationships/font" Target="fonts/RobotoCondensedLight-regular.fntdata"/><Relationship Id="rId12" Type="http://schemas.openxmlformats.org/officeDocument/2006/relationships/slide" Target="slides/slide6.xml"/><Relationship Id="rId34" Type="http://schemas.openxmlformats.org/officeDocument/2006/relationships/font" Target="fonts/SquadaOne-regular.fntdata"/><Relationship Id="rId15" Type="http://schemas.openxmlformats.org/officeDocument/2006/relationships/slide" Target="slides/slide9.xml"/><Relationship Id="rId37" Type="http://schemas.openxmlformats.org/officeDocument/2006/relationships/font" Target="fonts/RobotoCondensedLight-italic.fntdata"/><Relationship Id="rId14" Type="http://schemas.openxmlformats.org/officeDocument/2006/relationships/slide" Target="slides/slide8.xml"/><Relationship Id="rId36" Type="http://schemas.openxmlformats.org/officeDocument/2006/relationships/font" Target="fonts/RobotoCondensedLight-bold.fntdata"/><Relationship Id="rId17" Type="http://schemas.openxmlformats.org/officeDocument/2006/relationships/slide" Target="slides/slide11.xml"/><Relationship Id="rId39" Type="http://schemas.openxmlformats.org/officeDocument/2006/relationships/font" Target="fonts/Exo2-regular.fntdata"/><Relationship Id="rId16" Type="http://schemas.openxmlformats.org/officeDocument/2006/relationships/slide" Target="slides/slide10.xml"/><Relationship Id="rId38" Type="http://schemas.openxmlformats.org/officeDocument/2006/relationships/font" Target="fonts/RobotoCondensed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373b8c5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373b8c5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a:t>
            </a:r>
            <a:endParaRPr/>
          </a:p>
          <a:p>
            <a:pPr indent="0" lvl="0" marL="0" rtl="0" algn="l">
              <a:spcBef>
                <a:spcPts val="0"/>
              </a:spcBef>
              <a:spcAft>
                <a:spcPts val="0"/>
              </a:spcAft>
              <a:buNone/>
            </a:pPr>
            <a:r>
              <a:rPr lang="en"/>
              <a:t>-- We are king of Lions consulting… We are working with the company Vooray.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c06dbef7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c06dbef7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c06dbef7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c06dbef7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c06dbef7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c06dbef7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f61c8a3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f61c8a3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373b8c5c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373b8c5c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we need this slide? I am including it right now because it might be nice to give a high level overview. The focus of this presentation will be “technical walk-thru” since that is what was put on the project guideline.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c06dbed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c06dbed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introduces selves</a:t>
            </a:r>
            <a:endParaRPr/>
          </a:p>
          <a:p>
            <a:pPr indent="0" lvl="0" marL="0" rtl="0" algn="l">
              <a:spcBef>
                <a:spcPts val="0"/>
              </a:spcBef>
              <a:spcAft>
                <a:spcPts val="0"/>
              </a:spcAft>
              <a:buNone/>
            </a:pPr>
            <a:r>
              <a:rPr lang="en"/>
              <a:t>*Mention that are skills are the ones indicative of the feasibility analysis.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c06dbede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c06dbede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 of Vooray - Grant</a:t>
            </a:r>
            <a:endParaRPr/>
          </a:p>
          <a:p>
            <a:pPr indent="0" lvl="0" marL="0" rtl="0" algn="l">
              <a:spcBef>
                <a:spcPts val="0"/>
              </a:spcBef>
              <a:spcAft>
                <a:spcPts val="0"/>
              </a:spcAft>
              <a:buNone/>
            </a:pPr>
            <a:r>
              <a:rPr lang="en" sz="1150">
                <a:solidFill>
                  <a:srgbClr val="4F4F4F"/>
                </a:solidFill>
                <a:highlight>
                  <a:srgbClr val="FFFFFF"/>
                </a:highlight>
              </a:rPr>
              <a:t>“We've been at this since 2015 when we noticed a disturbing trend in fitness fashion. While activewear brands had come a long way in improving their quality, designs, and prices, nobody was offering similar improvements in accessories. Many brands focused on design at the expense of quality and price. Others focused on price at the expense of design and quality. We felt like we deserved better, and we knew customers would agree. Hence, Vooray was born.”- From their website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c06dbede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c06dbede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f7613e3c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f7613e3c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f7613e3c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f7613e3c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f7613e3c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f7613e3c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c06dbef7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c06dbef7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64" name="Google Shape;64;p14"/>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67" name="Google Shape;67;p15"/>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8" name="Google Shape;68;p15"/>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69" name="Google Shape;69;p15"/>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5"/>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5"/>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5"/>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5"/>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5"/>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5"/>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76" name="Google Shape;76;p15"/>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77" name="Google Shape;77;p15"/>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78" name="Google Shape;78;p15"/>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79" name="Google Shape;79;p15"/>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0" name="Google Shape;80;p15"/>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81" name="Google Shape;81;p15"/>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2" name="Google Shape;82;p15"/>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83" name="Google Shape;83;p15"/>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4" name="Google Shape;84;p15"/>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6"/>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87" name="Google Shape;87;p16"/>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6"/>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91" name="Google Shape;91;p17"/>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1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9"/>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96" name="Google Shape;96;p19"/>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7" name="Google Shape;97;p19"/>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100" name="Google Shape;100;p20"/>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1" name="Google Shape;101;p20"/>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4" name="Google Shape;104;p21"/>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5" name="Google Shape;105;p21"/>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6" name="Google Shape;106;p21"/>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7" name="Google Shape;107;p21"/>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8" name="Google Shape;108;p21"/>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21"/>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2" name="Google Shape;112;p22"/>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113" name="Google Shape;113;p22"/>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4" name="Google Shape;114;p22"/>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115" name="Google Shape;115;p22"/>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6" name="Google Shape;116;p22"/>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117" name="Google Shape;117;p22"/>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3"/>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20" name="Google Shape;120;p23"/>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23"/>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4" name="Google Shape;124;p24"/>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25" name="Google Shape;125;p24"/>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26" name="Google Shape;126;p24"/>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27" name="Google Shape;127;p24"/>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28" name="Google Shape;128;p24"/>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29" name="Google Shape;129;p24"/>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30" name="Google Shape;130;p24"/>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31" name="Google Shape;131;p24"/>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32" name="Google Shape;132;p24"/>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33" name="Google Shape;133;p24"/>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34" name="Google Shape;134;p24"/>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35" name="Google Shape;135;p24"/>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38" name="Google Shape;138;p2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9" name="Google Shape;139;p2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40" name="Google Shape;140;p2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41" name="Google Shape;141;p2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7"/>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46" name="Google Shape;146;p27"/>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7" name="Google Shape;147;p27"/>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2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50" name="Google Shape;150;p28"/>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51" name="Google Shape;151;p28"/>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52" name="Google Shape;152;p28"/>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53" name="Google Shape;153;p28"/>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54" name="Google Shape;154;p28"/>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55" name="Google Shape;155;p28"/>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56" name="Google Shape;156;p28"/>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57" name="Google Shape;157;p28"/>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58" name="Shape 158"/>
        <p:cNvGrpSpPr/>
        <p:nvPr/>
      </p:nvGrpSpPr>
      <p:grpSpPr>
        <a:xfrm>
          <a:off x="0" y="0"/>
          <a:ext cx="0" cy="0"/>
          <a:chOff x="0" y="0"/>
          <a:chExt cx="0" cy="0"/>
        </a:xfrm>
      </p:grpSpPr>
      <p:sp>
        <p:nvSpPr>
          <p:cNvPr id="159" name="Google Shape;159;p29"/>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30"/>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62" name="Google Shape;162;p30"/>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63" name="Google Shape;163;p30"/>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33"/>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70" name="Google Shape;170;p33"/>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71" name="Google Shape;171;p33"/>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35"/>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76" name="Google Shape;176;p35"/>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35"/>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36"/>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80" name="Google Shape;180;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81" name="Shape 18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61" name="Google Shape;61;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hyperlink" Target="http://www.youtube.com/watch?v=b0aJepLWE0I" TargetMode="Externa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8"/>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Deliverable 3</a:t>
            </a:r>
            <a:endParaRPr/>
          </a:p>
        </p:txBody>
      </p:sp>
      <p:sp>
        <p:nvSpPr>
          <p:cNvPr id="187" name="Google Shape;187;p38"/>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Vooray Project</a:t>
            </a:r>
            <a:br>
              <a:rPr lang="en">
                <a:solidFill>
                  <a:srgbClr val="434343"/>
                </a:solidFill>
              </a:rPr>
            </a:br>
            <a:r>
              <a:rPr lang="en" sz="2400">
                <a:solidFill>
                  <a:srgbClr val="434343"/>
                </a:solidFill>
              </a:rPr>
              <a:t>King of Lions Consulting</a:t>
            </a:r>
            <a:endParaRPr sz="2400">
              <a:solidFill>
                <a:srgbClr val="434343"/>
              </a:solidFill>
            </a:endParaRPr>
          </a:p>
        </p:txBody>
      </p:sp>
      <p:cxnSp>
        <p:nvCxnSpPr>
          <p:cNvPr id="188" name="Google Shape;188;p38"/>
          <p:cNvCxnSpPr/>
          <p:nvPr/>
        </p:nvCxnSpPr>
        <p:spPr>
          <a:xfrm>
            <a:off x="7145675" y="3176000"/>
            <a:ext cx="2086500" cy="0"/>
          </a:xfrm>
          <a:prstGeom prst="straightConnector1">
            <a:avLst/>
          </a:prstGeom>
          <a:noFill/>
          <a:ln cap="flat" cmpd="sng" w="9525">
            <a:solidFill>
              <a:schemeClr val="dk1"/>
            </a:solidFill>
            <a:prstDash val="solid"/>
            <a:round/>
            <a:headEnd len="med" w="med" type="none"/>
            <a:tailEnd len="med" w="med" type="none"/>
          </a:ln>
        </p:spPr>
      </p:cxnSp>
      <p:pic>
        <p:nvPicPr>
          <p:cNvPr id="189" name="Google Shape;189;p38"/>
          <p:cNvPicPr preferRelativeResize="0"/>
          <p:nvPr/>
        </p:nvPicPr>
        <p:blipFill>
          <a:blip r:embed="rId3">
            <a:alphaModFix/>
          </a:blip>
          <a:stretch>
            <a:fillRect/>
          </a:stretch>
        </p:blipFill>
        <p:spPr>
          <a:xfrm>
            <a:off x="858497" y="982200"/>
            <a:ext cx="2261449" cy="3179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7"/>
          <p:cNvSpPr txBox="1"/>
          <p:nvPr>
            <p:ph type="ctrTitle"/>
          </p:nvPr>
        </p:nvSpPr>
        <p:spPr>
          <a:xfrm>
            <a:off x="3117300" y="252600"/>
            <a:ext cx="2909400" cy="8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Lessons Learned: Jared</a:t>
            </a:r>
            <a:endParaRPr>
              <a:solidFill>
                <a:srgbClr val="666666"/>
              </a:solidFill>
            </a:endParaRPr>
          </a:p>
        </p:txBody>
      </p:sp>
      <p:sp>
        <p:nvSpPr>
          <p:cNvPr id="282" name="Google Shape;282;p47"/>
          <p:cNvSpPr txBox="1"/>
          <p:nvPr/>
        </p:nvSpPr>
        <p:spPr>
          <a:xfrm>
            <a:off x="1072050" y="1233400"/>
            <a:ext cx="6999900" cy="27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000">
                <a:solidFill>
                  <a:srgbClr val="434343"/>
                </a:solidFill>
                <a:latin typeface="Roboto Condensed"/>
                <a:ea typeface="Roboto Condensed"/>
                <a:cs typeface="Roboto Condensed"/>
                <a:sym typeface="Roboto Condensed"/>
              </a:rPr>
              <a:t>I learned the importance of staying away from feature creep when doing a project. Our initial plans/designs for the project turned out to not be as </a:t>
            </a:r>
            <a:r>
              <a:rPr b="1" lang="en" sz="2000">
                <a:solidFill>
                  <a:srgbClr val="434343"/>
                </a:solidFill>
                <a:latin typeface="Roboto Condensed"/>
                <a:ea typeface="Roboto Condensed"/>
                <a:cs typeface="Roboto Condensed"/>
                <a:sym typeface="Roboto Condensed"/>
              </a:rPr>
              <a:t>feasible</a:t>
            </a:r>
            <a:r>
              <a:rPr b="1" lang="en" sz="2000">
                <a:solidFill>
                  <a:srgbClr val="434343"/>
                </a:solidFill>
                <a:latin typeface="Roboto Condensed"/>
                <a:ea typeface="Roboto Condensed"/>
                <a:cs typeface="Roboto Condensed"/>
                <a:sym typeface="Roboto Condensed"/>
              </a:rPr>
              <a:t> as we thought with the time and </a:t>
            </a:r>
            <a:r>
              <a:rPr b="1" lang="en" sz="2000">
                <a:solidFill>
                  <a:srgbClr val="434343"/>
                </a:solidFill>
                <a:latin typeface="Roboto Condensed"/>
                <a:ea typeface="Roboto Condensed"/>
                <a:cs typeface="Roboto Condensed"/>
                <a:sym typeface="Roboto Condensed"/>
              </a:rPr>
              <a:t>resources</a:t>
            </a:r>
            <a:r>
              <a:rPr b="1" lang="en" sz="2000">
                <a:solidFill>
                  <a:srgbClr val="434343"/>
                </a:solidFill>
                <a:latin typeface="Roboto Condensed"/>
                <a:ea typeface="Roboto Condensed"/>
                <a:cs typeface="Roboto Condensed"/>
                <a:sym typeface="Roboto Condensed"/>
              </a:rPr>
              <a:t> that we had </a:t>
            </a:r>
            <a:r>
              <a:rPr b="1" lang="en" sz="2000">
                <a:solidFill>
                  <a:srgbClr val="434343"/>
                </a:solidFill>
                <a:latin typeface="Roboto Condensed"/>
                <a:ea typeface="Roboto Condensed"/>
                <a:cs typeface="Roboto Condensed"/>
                <a:sym typeface="Roboto Condensed"/>
              </a:rPr>
              <a:t>available</a:t>
            </a:r>
            <a:r>
              <a:rPr b="1" lang="en" sz="2000">
                <a:solidFill>
                  <a:srgbClr val="434343"/>
                </a:solidFill>
                <a:latin typeface="Roboto Condensed"/>
                <a:ea typeface="Roboto Condensed"/>
                <a:cs typeface="Roboto Condensed"/>
                <a:sym typeface="Roboto Condensed"/>
              </a:rPr>
              <a:t>. It taught me the importance of effective analysis and planning to ensure the envisioned </a:t>
            </a:r>
            <a:r>
              <a:rPr b="1" lang="en" sz="2000">
                <a:solidFill>
                  <a:srgbClr val="434343"/>
                </a:solidFill>
                <a:latin typeface="Roboto Condensed"/>
                <a:ea typeface="Roboto Condensed"/>
                <a:cs typeface="Roboto Condensed"/>
                <a:sym typeface="Roboto Condensed"/>
              </a:rPr>
              <a:t>product</a:t>
            </a:r>
            <a:r>
              <a:rPr b="1" lang="en" sz="2000">
                <a:solidFill>
                  <a:srgbClr val="434343"/>
                </a:solidFill>
                <a:latin typeface="Roboto Condensed"/>
                <a:ea typeface="Roboto Condensed"/>
                <a:cs typeface="Roboto Condensed"/>
                <a:sym typeface="Roboto Condensed"/>
              </a:rPr>
              <a:t> becomes the realized product. </a:t>
            </a:r>
            <a:endParaRPr b="1" sz="2000">
              <a:solidFill>
                <a:srgbClr val="434343"/>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8"/>
          <p:cNvSpPr txBox="1"/>
          <p:nvPr>
            <p:ph type="ctrTitle"/>
          </p:nvPr>
        </p:nvSpPr>
        <p:spPr>
          <a:xfrm>
            <a:off x="3117300" y="252600"/>
            <a:ext cx="2909400" cy="8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Lessons Learned: Henry</a:t>
            </a:r>
            <a:endParaRPr>
              <a:solidFill>
                <a:srgbClr val="666666"/>
              </a:solidFill>
            </a:endParaRPr>
          </a:p>
        </p:txBody>
      </p:sp>
      <p:sp>
        <p:nvSpPr>
          <p:cNvPr id="288" name="Google Shape;288;p48"/>
          <p:cNvSpPr txBox="1"/>
          <p:nvPr/>
        </p:nvSpPr>
        <p:spPr>
          <a:xfrm>
            <a:off x="1072050" y="1233400"/>
            <a:ext cx="6999900" cy="27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000">
                <a:solidFill>
                  <a:srgbClr val="434343"/>
                </a:solidFill>
                <a:latin typeface="Roboto Condensed"/>
                <a:ea typeface="Roboto Condensed"/>
                <a:cs typeface="Roboto Condensed"/>
                <a:sym typeface="Roboto Condensed"/>
              </a:rPr>
              <a:t>An important lesson that I learned throughout our project was to avoid </a:t>
            </a:r>
            <a:r>
              <a:rPr b="1" lang="en" sz="2000">
                <a:solidFill>
                  <a:srgbClr val="434343"/>
                </a:solidFill>
                <a:latin typeface="Roboto Condensed"/>
                <a:ea typeface="Roboto Condensed"/>
                <a:cs typeface="Roboto Condensed"/>
                <a:sym typeface="Roboto Condensed"/>
              </a:rPr>
              <a:t>h</a:t>
            </a:r>
            <a:r>
              <a:rPr b="1" lang="en" sz="2000">
                <a:solidFill>
                  <a:srgbClr val="434343"/>
                </a:solidFill>
                <a:latin typeface="Roboto Condensed"/>
                <a:ea typeface="Roboto Condensed"/>
                <a:cs typeface="Roboto Condensed"/>
                <a:sym typeface="Roboto Condensed"/>
              </a:rPr>
              <a:t>ope creep.  We prevented this by following up on our weekly action items to make sure we have been making progress of what we have been doing.  It was important for us to stay on schedule with our tasks, especially when there are steps that can’t be done in a process unless previous steps have been completed.  </a:t>
            </a:r>
            <a:endParaRPr b="1" sz="2000">
              <a:solidFill>
                <a:srgbClr val="434343"/>
              </a:solidFill>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9"/>
          <p:cNvSpPr txBox="1"/>
          <p:nvPr>
            <p:ph type="ctrTitle"/>
          </p:nvPr>
        </p:nvSpPr>
        <p:spPr>
          <a:xfrm>
            <a:off x="3117300" y="252600"/>
            <a:ext cx="2909400" cy="8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Lessons Learned: Grant</a:t>
            </a:r>
            <a:endParaRPr>
              <a:solidFill>
                <a:srgbClr val="666666"/>
              </a:solidFill>
            </a:endParaRPr>
          </a:p>
        </p:txBody>
      </p:sp>
      <p:sp>
        <p:nvSpPr>
          <p:cNvPr id="294" name="Google Shape;294;p49"/>
          <p:cNvSpPr txBox="1"/>
          <p:nvPr/>
        </p:nvSpPr>
        <p:spPr>
          <a:xfrm>
            <a:off x="1072050" y="1233400"/>
            <a:ext cx="6999900" cy="27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000">
                <a:solidFill>
                  <a:srgbClr val="434343"/>
                </a:solidFill>
                <a:latin typeface="Roboto Condensed"/>
                <a:ea typeface="Roboto Condensed"/>
                <a:cs typeface="Roboto Condensed"/>
                <a:sym typeface="Roboto Condensed"/>
              </a:rPr>
              <a:t>One of the largest lessons that I learned was how important communication is early on. The more expectations that you establish early on, the easier it will be to keep the project on track later on. As well, communication between team members and the client is extremely important. That </a:t>
            </a:r>
            <a:r>
              <a:rPr b="1" lang="en" sz="2000">
                <a:solidFill>
                  <a:srgbClr val="434343"/>
                </a:solidFill>
                <a:latin typeface="Roboto Condensed"/>
                <a:ea typeface="Roboto Condensed"/>
                <a:cs typeface="Roboto Condensed"/>
                <a:sym typeface="Roboto Condensed"/>
              </a:rPr>
              <a:t>communication</a:t>
            </a:r>
            <a:r>
              <a:rPr b="1" lang="en" sz="2000">
                <a:solidFill>
                  <a:srgbClr val="434343"/>
                </a:solidFill>
                <a:latin typeface="Roboto Condensed"/>
                <a:ea typeface="Roboto Condensed"/>
                <a:cs typeface="Roboto Condensed"/>
                <a:sym typeface="Roboto Condensed"/>
              </a:rPr>
              <a:t> is what allows us to pivot to help others or fix portions of the product without making large sacrifices in our schedule.</a:t>
            </a:r>
            <a:endParaRPr b="1" sz="2000">
              <a:solidFill>
                <a:srgbClr val="434343"/>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00" name="Google Shape;300;p5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50"/>
          <p:cNvSpPr/>
          <p:nvPr/>
        </p:nvSpPr>
        <p:spPr>
          <a:xfrm>
            <a:off x="-38050" y="55400"/>
            <a:ext cx="91440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9"/>
          <p:cNvSpPr txBox="1"/>
          <p:nvPr>
            <p:ph type="ctrTitle"/>
          </p:nvPr>
        </p:nvSpPr>
        <p:spPr>
          <a:xfrm>
            <a:off x="3226050" y="2098650"/>
            <a:ext cx="25923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Presentation</a:t>
            </a:r>
            <a:endParaRPr/>
          </a:p>
        </p:txBody>
      </p:sp>
      <p:sp>
        <p:nvSpPr>
          <p:cNvPr id="195" name="Google Shape;195;p39"/>
          <p:cNvSpPr txBox="1"/>
          <p:nvPr>
            <p:ph idx="2" type="ctrTitle"/>
          </p:nvPr>
        </p:nvSpPr>
        <p:spPr>
          <a:xfrm>
            <a:off x="429646" y="485428"/>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Team &amp; Client</a:t>
            </a:r>
            <a:endParaRPr/>
          </a:p>
        </p:txBody>
      </p:sp>
      <p:sp>
        <p:nvSpPr>
          <p:cNvPr id="196" name="Google Shape;196;p39"/>
          <p:cNvSpPr txBox="1"/>
          <p:nvPr>
            <p:ph idx="9" type="ctrTitle"/>
          </p:nvPr>
        </p:nvSpPr>
        <p:spPr>
          <a:xfrm>
            <a:off x="429646" y="14161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Business</a:t>
            </a:r>
            <a:r>
              <a:rPr lang="en"/>
              <a:t> Problem &amp; Goal statement</a:t>
            </a:r>
            <a:endParaRPr/>
          </a:p>
        </p:txBody>
      </p:sp>
      <p:sp>
        <p:nvSpPr>
          <p:cNvPr id="197" name="Google Shape;197;p39"/>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98" name="Google Shape;198;p39"/>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99" name="Google Shape;199;p39"/>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00" name="Google Shape;200;p39"/>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39"/>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202" name="Google Shape;202;p39"/>
          <p:cNvSpPr txBox="1"/>
          <p:nvPr>
            <p:ph idx="6" type="title"/>
          </p:nvPr>
        </p:nvSpPr>
        <p:spPr>
          <a:xfrm>
            <a:off x="5922008" y="20926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03" name="Google Shape;203;p39"/>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04" name="Google Shape;204;p39"/>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05" name="Google Shape;205;p39"/>
          <p:cNvSpPr txBox="1"/>
          <p:nvPr>
            <p:ph idx="14" type="ctrTitle"/>
          </p:nvPr>
        </p:nvSpPr>
        <p:spPr>
          <a:xfrm>
            <a:off x="358296" y="2467061"/>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Technical Solution</a:t>
            </a:r>
            <a:endParaRPr/>
          </a:p>
        </p:txBody>
      </p:sp>
      <p:sp>
        <p:nvSpPr>
          <p:cNvPr id="206" name="Google Shape;206;p39"/>
          <p:cNvSpPr txBox="1"/>
          <p:nvPr>
            <p:ph idx="16" type="ctrTitle"/>
          </p:nvPr>
        </p:nvSpPr>
        <p:spPr>
          <a:xfrm>
            <a:off x="6811558" y="199395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Video</a:t>
            </a:r>
            <a:endParaRPr/>
          </a:p>
        </p:txBody>
      </p:sp>
      <p:sp>
        <p:nvSpPr>
          <p:cNvPr id="207" name="Google Shape;207;p39"/>
          <p:cNvSpPr txBox="1"/>
          <p:nvPr>
            <p:ph idx="18" type="ctrTitle"/>
          </p:nvPr>
        </p:nvSpPr>
        <p:spPr>
          <a:xfrm>
            <a:off x="6811558" y="304484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Benefits</a:t>
            </a:r>
            <a:endParaRPr/>
          </a:p>
        </p:txBody>
      </p:sp>
      <p:sp>
        <p:nvSpPr>
          <p:cNvPr id="208" name="Google Shape;208;p39"/>
          <p:cNvSpPr txBox="1"/>
          <p:nvPr>
            <p:ph idx="20" type="ctrTitle"/>
          </p:nvPr>
        </p:nvSpPr>
        <p:spPr>
          <a:xfrm>
            <a:off x="6850908" y="40375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Lessons Learned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40"/>
          <p:cNvPicPr preferRelativeResize="0"/>
          <p:nvPr/>
        </p:nvPicPr>
        <p:blipFill rotWithShape="1">
          <a:blip r:embed="rId3">
            <a:alphaModFix/>
          </a:blip>
          <a:srcRect b="44453" l="26195" r="20442" t="7017"/>
          <a:stretch/>
        </p:blipFill>
        <p:spPr>
          <a:xfrm>
            <a:off x="7142600" y="977800"/>
            <a:ext cx="1255200" cy="1710000"/>
          </a:xfrm>
          <a:prstGeom prst="snip2DiagRect">
            <a:avLst>
              <a:gd fmla="val 0" name="adj1"/>
              <a:gd fmla="val 16667" name="adj2"/>
            </a:avLst>
          </a:prstGeom>
          <a:noFill/>
          <a:ln>
            <a:noFill/>
          </a:ln>
        </p:spPr>
      </p:pic>
      <p:sp>
        <p:nvSpPr>
          <p:cNvPr id="214" name="Google Shape;214;p4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cxnSp>
        <p:nvCxnSpPr>
          <p:cNvPr id="215" name="Google Shape;215;p40"/>
          <p:cNvCxnSpPr/>
          <p:nvPr/>
        </p:nvCxnSpPr>
        <p:spPr>
          <a:xfrm>
            <a:off x="2232425" y="0"/>
            <a:ext cx="0" cy="1062300"/>
          </a:xfrm>
          <a:prstGeom prst="straightConnector1">
            <a:avLst/>
          </a:prstGeom>
          <a:noFill/>
          <a:ln cap="flat" cmpd="sng" w="9525">
            <a:solidFill>
              <a:schemeClr val="dk2"/>
            </a:solidFill>
            <a:prstDash val="solid"/>
            <a:round/>
            <a:headEnd len="med" w="med" type="none"/>
            <a:tailEnd len="med" w="med" type="none"/>
          </a:ln>
        </p:spPr>
      </p:cxnSp>
      <p:sp>
        <p:nvSpPr>
          <p:cNvPr id="216" name="Google Shape;216;p40"/>
          <p:cNvSpPr txBox="1"/>
          <p:nvPr>
            <p:ph idx="2" type="ctrTitle"/>
          </p:nvPr>
        </p:nvSpPr>
        <p:spPr>
          <a:xfrm>
            <a:off x="2341660" y="1573767"/>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Cody Crofoot</a:t>
            </a:r>
            <a:endParaRPr/>
          </a:p>
        </p:txBody>
      </p:sp>
      <p:sp>
        <p:nvSpPr>
          <p:cNvPr id="217" name="Google Shape;217;p40"/>
          <p:cNvSpPr txBox="1"/>
          <p:nvPr>
            <p:ph idx="1" type="subTitle"/>
          </p:nvPr>
        </p:nvSpPr>
        <p:spPr>
          <a:xfrm>
            <a:off x="2328210" y="1845642"/>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Dual Majoring in Accounting and MIS. Experienced in Python, Java,  and analytical programming.</a:t>
            </a:r>
            <a:endParaRPr/>
          </a:p>
          <a:p>
            <a:pPr indent="0" lvl="0" marL="0" rtl="0" algn="l">
              <a:spcBef>
                <a:spcPts val="0"/>
              </a:spcBef>
              <a:spcAft>
                <a:spcPts val="0"/>
              </a:spcAft>
              <a:buNone/>
            </a:pPr>
            <a:r>
              <a:rPr lang="en"/>
              <a:t>cdcrofoot374@gmail.com</a:t>
            </a:r>
            <a:endParaRPr/>
          </a:p>
        </p:txBody>
      </p:sp>
      <p:sp>
        <p:nvSpPr>
          <p:cNvPr id="218" name="Google Shape;218;p40"/>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Jared Robinson</a:t>
            </a:r>
            <a:endParaRPr/>
          </a:p>
        </p:txBody>
      </p:sp>
      <p:sp>
        <p:nvSpPr>
          <p:cNvPr id="219" name="Google Shape;219;p40"/>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Majoring in MIS. Experienced in data organization and visualization.</a:t>
            </a:r>
            <a:endParaRPr/>
          </a:p>
          <a:p>
            <a:pPr indent="0" lvl="0" marL="0" rtl="0" algn="l">
              <a:spcBef>
                <a:spcPts val="0"/>
              </a:spcBef>
              <a:spcAft>
                <a:spcPts val="0"/>
              </a:spcAft>
              <a:buNone/>
            </a:pPr>
            <a:r>
              <a:rPr lang="en"/>
              <a:t>jared.colin.robinson@gmail.com </a:t>
            </a:r>
            <a:endParaRPr/>
          </a:p>
          <a:p>
            <a:pPr indent="0" lvl="0" marL="0" rtl="0" algn="l">
              <a:spcBef>
                <a:spcPts val="0"/>
              </a:spcBef>
              <a:spcAft>
                <a:spcPts val="0"/>
              </a:spcAft>
              <a:buNone/>
            </a:pPr>
            <a:r>
              <a:t/>
            </a:r>
            <a:endParaRPr/>
          </a:p>
        </p:txBody>
      </p:sp>
      <p:sp>
        <p:nvSpPr>
          <p:cNvPr id="220" name="Google Shape;220;p40"/>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Henry Olsen</a:t>
            </a:r>
            <a:endParaRPr/>
          </a:p>
        </p:txBody>
      </p:sp>
      <p:sp>
        <p:nvSpPr>
          <p:cNvPr id="221" name="Google Shape;221;p40"/>
          <p:cNvSpPr txBox="1"/>
          <p:nvPr>
            <p:ph idx="6" type="subTitle"/>
          </p:nvPr>
        </p:nvSpPr>
        <p:spPr>
          <a:xfrm>
            <a:off x="4853425" y="1946300"/>
            <a:ext cx="19869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Majoring in MIS.  Experienced in SQL and ETL.</a:t>
            </a:r>
            <a:endParaRPr/>
          </a:p>
          <a:p>
            <a:pPr indent="0" lvl="0" marL="0" rtl="0" algn="r">
              <a:spcBef>
                <a:spcPts val="0"/>
              </a:spcBef>
              <a:spcAft>
                <a:spcPts val="0"/>
              </a:spcAft>
              <a:buNone/>
            </a:pPr>
            <a:r>
              <a:rPr lang="en"/>
              <a:t>henry.olsen@aggiemail.usu.edu</a:t>
            </a:r>
            <a:endParaRPr/>
          </a:p>
          <a:p>
            <a:pPr indent="0" lvl="0" marL="0" rtl="0" algn="r">
              <a:spcBef>
                <a:spcPts val="0"/>
              </a:spcBef>
              <a:spcAft>
                <a:spcPts val="0"/>
              </a:spcAft>
              <a:buNone/>
            </a:pPr>
            <a:r>
              <a:t/>
            </a:r>
            <a:endParaRPr/>
          </a:p>
        </p:txBody>
      </p:sp>
      <p:sp>
        <p:nvSpPr>
          <p:cNvPr id="222" name="Google Shape;222;p40"/>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Grant Brinkerhoff</a:t>
            </a:r>
            <a:endParaRPr/>
          </a:p>
        </p:txBody>
      </p:sp>
      <p:sp>
        <p:nvSpPr>
          <p:cNvPr id="223" name="Google Shape;223;p40"/>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Dual Majoring in Finance and MIS. Minoring in Real Estate. </a:t>
            </a:r>
            <a:endParaRPr/>
          </a:p>
          <a:p>
            <a:pPr indent="0" lvl="0" marL="0" rtl="0" algn="r">
              <a:spcBef>
                <a:spcPts val="0"/>
              </a:spcBef>
              <a:spcAft>
                <a:spcPts val="0"/>
              </a:spcAft>
              <a:buNone/>
            </a:pPr>
            <a:r>
              <a:rPr lang="en"/>
              <a:t>Experienced in SQL and data visualization.</a:t>
            </a:r>
            <a:endParaRPr/>
          </a:p>
          <a:p>
            <a:pPr indent="0" lvl="0" marL="0" rtl="0" algn="r">
              <a:spcBef>
                <a:spcPts val="0"/>
              </a:spcBef>
              <a:spcAft>
                <a:spcPts val="0"/>
              </a:spcAft>
              <a:buNone/>
            </a:pPr>
            <a:r>
              <a:rPr lang="en"/>
              <a:t>grantbrinkerhoff@gmail.com</a:t>
            </a:r>
            <a:endParaRPr/>
          </a:p>
          <a:p>
            <a:pPr indent="0" lvl="0" marL="0" rtl="0" algn="r">
              <a:spcBef>
                <a:spcPts val="0"/>
              </a:spcBef>
              <a:spcAft>
                <a:spcPts val="0"/>
              </a:spcAft>
              <a:buNone/>
            </a:pPr>
            <a:r>
              <a:t/>
            </a:r>
            <a:endParaRPr/>
          </a:p>
        </p:txBody>
      </p:sp>
      <p:cxnSp>
        <p:nvCxnSpPr>
          <p:cNvPr id="224" name="Google Shape;224;p40"/>
          <p:cNvCxnSpPr/>
          <p:nvPr/>
        </p:nvCxnSpPr>
        <p:spPr>
          <a:xfrm>
            <a:off x="6916600" y="4522975"/>
            <a:ext cx="0" cy="620400"/>
          </a:xfrm>
          <a:prstGeom prst="straightConnector1">
            <a:avLst/>
          </a:prstGeom>
          <a:noFill/>
          <a:ln cap="flat" cmpd="sng" w="9525">
            <a:solidFill>
              <a:schemeClr val="dk2"/>
            </a:solidFill>
            <a:prstDash val="solid"/>
            <a:round/>
            <a:headEnd len="med" w="med" type="none"/>
            <a:tailEnd len="med" w="med" type="none"/>
          </a:ln>
        </p:spPr>
      </p:cxnSp>
      <p:pic>
        <p:nvPicPr>
          <p:cNvPr id="225" name="Google Shape;225;p40"/>
          <p:cNvPicPr preferRelativeResize="0"/>
          <p:nvPr/>
        </p:nvPicPr>
        <p:blipFill>
          <a:blip r:embed="rId4">
            <a:alphaModFix/>
          </a:blip>
          <a:stretch>
            <a:fillRect/>
          </a:stretch>
        </p:blipFill>
        <p:spPr>
          <a:xfrm>
            <a:off x="242897" y="1458975"/>
            <a:ext cx="1896702" cy="1278675"/>
          </a:xfrm>
          <a:prstGeom prst="rect">
            <a:avLst/>
          </a:prstGeom>
          <a:noFill/>
          <a:ln>
            <a:noFill/>
          </a:ln>
        </p:spPr>
      </p:pic>
      <p:pic>
        <p:nvPicPr>
          <p:cNvPr id="226" name="Google Shape;226;p40"/>
          <p:cNvPicPr preferRelativeResize="0"/>
          <p:nvPr/>
        </p:nvPicPr>
        <p:blipFill>
          <a:blip r:embed="rId5">
            <a:alphaModFix/>
          </a:blip>
          <a:stretch>
            <a:fillRect/>
          </a:stretch>
        </p:blipFill>
        <p:spPr>
          <a:xfrm>
            <a:off x="7311300" y="3196688"/>
            <a:ext cx="1206725" cy="1810076"/>
          </a:xfrm>
          <a:prstGeom prst="rect">
            <a:avLst/>
          </a:prstGeom>
          <a:noFill/>
          <a:ln>
            <a:noFill/>
          </a:ln>
        </p:spPr>
      </p:pic>
      <p:pic>
        <p:nvPicPr>
          <p:cNvPr id="227" name="Google Shape;227;p40"/>
          <p:cNvPicPr preferRelativeResize="0"/>
          <p:nvPr/>
        </p:nvPicPr>
        <p:blipFill>
          <a:blip r:embed="rId6">
            <a:alphaModFix/>
          </a:blip>
          <a:stretch>
            <a:fillRect/>
          </a:stretch>
        </p:blipFill>
        <p:spPr>
          <a:xfrm>
            <a:off x="352796" y="3315499"/>
            <a:ext cx="1676906" cy="1691275"/>
          </a:xfrm>
          <a:prstGeom prst="rect">
            <a:avLst/>
          </a:prstGeom>
          <a:noFill/>
          <a:ln>
            <a:noFill/>
          </a:ln>
        </p:spPr>
      </p:pic>
      <p:pic>
        <p:nvPicPr>
          <p:cNvPr id="228" name="Google Shape;228;p40"/>
          <p:cNvPicPr preferRelativeResize="0"/>
          <p:nvPr/>
        </p:nvPicPr>
        <p:blipFill>
          <a:blip r:embed="rId7">
            <a:alphaModFix/>
          </a:blip>
          <a:stretch>
            <a:fillRect/>
          </a:stretch>
        </p:blipFill>
        <p:spPr>
          <a:xfrm>
            <a:off x="6840400" y="953837"/>
            <a:ext cx="1869300" cy="17524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1"/>
          <p:cNvSpPr txBox="1"/>
          <p:nvPr>
            <p:ph type="ctrTitle"/>
          </p:nvPr>
        </p:nvSpPr>
        <p:spPr>
          <a:xfrm flipH="1">
            <a:off x="-5398700" y="45656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1"/>
          <p:cNvSpPr txBox="1"/>
          <p:nvPr>
            <p:ph idx="2" type="title"/>
          </p:nvPr>
        </p:nvSpPr>
        <p:spPr>
          <a:xfrm flipH="1">
            <a:off x="229573" y="3005025"/>
            <a:ext cx="43317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Vooray</a:t>
            </a:r>
            <a:endParaRPr/>
          </a:p>
        </p:txBody>
      </p:sp>
      <p:cxnSp>
        <p:nvCxnSpPr>
          <p:cNvPr id="235" name="Google Shape;235;p41"/>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236" name="Google Shape;236;p41"/>
          <p:cNvSpPr txBox="1"/>
          <p:nvPr>
            <p:ph idx="1" type="subTitle"/>
          </p:nvPr>
        </p:nvSpPr>
        <p:spPr>
          <a:xfrm>
            <a:off x="-4224900" y="432873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2"/>
          <p:cNvSpPr txBox="1"/>
          <p:nvPr>
            <p:ph type="ctrTitle"/>
          </p:nvPr>
        </p:nvSpPr>
        <p:spPr>
          <a:xfrm>
            <a:off x="4783950" y="-1"/>
            <a:ext cx="3867300" cy="58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Problem:</a:t>
            </a:r>
            <a:endParaRPr sz="2800"/>
          </a:p>
        </p:txBody>
      </p:sp>
      <p:sp>
        <p:nvSpPr>
          <p:cNvPr id="242" name="Google Shape;242;p42"/>
          <p:cNvSpPr txBox="1"/>
          <p:nvPr>
            <p:ph idx="1" type="subTitle"/>
          </p:nvPr>
        </p:nvSpPr>
        <p:spPr>
          <a:xfrm>
            <a:off x="4572000" y="486500"/>
            <a:ext cx="45744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Condensed"/>
                <a:ea typeface="Roboto Condensed"/>
                <a:cs typeface="Roboto Condensed"/>
                <a:sym typeface="Roboto Condensed"/>
              </a:rPr>
              <a:t>Vooray does a lot of their sales via Amazon. It is a time intensive task to take this information and get it into a format that the company can use to make key decisions regarding inventory management and sales.</a:t>
            </a:r>
            <a:endParaRPr b="1" sz="2000">
              <a:latin typeface="Roboto Condensed"/>
              <a:ea typeface="Roboto Condensed"/>
              <a:cs typeface="Roboto Condensed"/>
              <a:sym typeface="Roboto Condensed"/>
            </a:endParaRPr>
          </a:p>
        </p:txBody>
      </p:sp>
      <p:cxnSp>
        <p:nvCxnSpPr>
          <p:cNvPr id="243" name="Google Shape;243;p42"/>
          <p:cNvCxnSpPr/>
          <p:nvPr/>
        </p:nvCxnSpPr>
        <p:spPr>
          <a:xfrm>
            <a:off x="4572000" y="486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44" name="Google Shape;244;p42"/>
          <p:cNvCxnSpPr/>
          <p:nvPr/>
        </p:nvCxnSpPr>
        <p:spPr>
          <a:xfrm>
            <a:off x="0" y="2876975"/>
            <a:ext cx="4574400" cy="0"/>
          </a:xfrm>
          <a:prstGeom prst="straightConnector1">
            <a:avLst/>
          </a:prstGeom>
          <a:noFill/>
          <a:ln cap="flat" cmpd="sng" w="9525">
            <a:solidFill>
              <a:schemeClr val="dk1"/>
            </a:solidFill>
            <a:prstDash val="solid"/>
            <a:round/>
            <a:headEnd len="med" w="med" type="none"/>
            <a:tailEnd len="med" w="med" type="none"/>
          </a:ln>
        </p:spPr>
      </p:cxnSp>
      <p:sp>
        <p:nvSpPr>
          <p:cNvPr id="245" name="Google Shape;245;p42"/>
          <p:cNvSpPr txBox="1"/>
          <p:nvPr/>
        </p:nvSpPr>
        <p:spPr>
          <a:xfrm>
            <a:off x="-247950" y="2403875"/>
            <a:ext cx="5070300" cy="9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34343"/>
                </a:solidFill>
                <a:latin typeface="Exo 2"/>
                <a:ea typeface="Exo 2"/>
                <a:cs typeface="Exo 2"/>
                <a:sym typeface="Exo 2"/>
              </a:rPr>
              <a:t>Goal Statement:</a:t>
            </a:r>
            <a:endParaRPr b="1" sz="2800">
              <a:solidFill>
                <a:srgbClr val="434343"/>
              </a:solidFill>
              <a:latin typeface="Exo 2"/>
              <a:ea typeface="Exo 2"/>
              <a:cs typeface="Exo 2"/>
              <a:sym typeface="Exo 2"/>
            </a:endParaRPr>
          </a:p>
          <a:p>
            <a:pPr indent="0" lvl="0" marL="0" rtl="0" algn="l">
              <a:spcBef>
                <a:spcPts val="0"/>
              </a:spcBef>
              <a:spcAft>
                <a:spcPts val="0"/>
              </a:spcAft>
              <a:buNone/>
            </a:pPr>
            <a:r>
              <a:t/>
            </a:r>
            <a:endParaRPr b="1" sz="2800">
              <a:solidFill>
                <a:srgbClr val="434343"/>
              </a:solidFill>
              <a:latin typeface="Exo 2"/>
              <a:ea typeface="Exo 2"/>
              <a:cs typeface="Exo 2"/>
              <a:sym typeface="Exo 2"/>
            </a:endParaRPr>
          </a:p>
          <a:p>
            <a:pPr indent="0" lvl="0" marL="0" rtl="0" algn="ctr">
              <a:spcBef>
                <a:spcPts val="0"/>
              </a:spcBef>
              <a:spcAft>
                <a:spcPts val="0"/>
              </a:spcAft>
              <a:buNone/>
            </a:pPr>
            <a:r>
              <a:t/>
            </a:r>
            <a:endParaRPr b="1" sz="2400">
              <a:solidFill>
                <a:srgbClr val="434343"/>
              </a:solidFill>
              <a:latin typeface="Exo 2"/>
              <a:ea typeface="Exo 2"/>
              <a:cs typeface="Exo 2"/>
              <a:sym typeface="Exo 2"/>
            </a:endParaRPr>
          </a:p>
        </p:txBody>
      </p:sp>
      <p:sp>
        <p:nvSpPr>
          <p:cNvPr id="246" name="Google Shape;246;p42"/>
          <p:cNvSpPr txBox="1"/>
          <p:nvPr/>
        </p:nvSpPr>
        <p:spPr>
          <a:xfrm>
            <a:off x="0" y="2876975"/>
            <a:ext cx="4574400" cy="185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434343"/>
                </a:solidFill>
                <a:latin typeface="Roboto Condensed"/>
                <a:ea typeface="Roboto Condensed"/>
                <a:cs typeface="Roboto Condensed"/>
                <a:sym typeface="Roboto Condensed"/>
              </a:rPr>
              <a:t>To create a system to perform data organization and visualization for Vooray with little to no cost from the client completed by December 5th, 2019.</a:t>
            </a:r>
            <a:endParaRPr b="1" sz="2000">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3"/>
          <p:cNvSpPr txBox="1"/>
          <p:nvPr>
            <p:ph type="ctrTitle"/>
          </p:nvPr>
        </p:nvSpPr>
        <p:spPr>
          <a:xfrm>
            <a:off x="3117300" y="252600"/>
            <a:ext cx="2909400" cy="8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Technical Solution</a:t>
            </a:r>
            <a:endParaRPr>
              <a:solidFill>
                <a:srgbClr val="666666"/>
              </a:solidFill>
            </a:endParaRPr>
          </a:p>
        </p:txBody>
      </p:sp>
      <p:pic>
        <p:nvPicPr>
          <p:cNvPr id="252" name="Google Shape;252;p43"/>
          <p:cNvPicPr preferRelativeResize="0"/>
          <p:nvPr/>
        </p:nvPicPr>
        <p:blipFill rotWithShape="1">
          <a:blip r:embed="rId3">
            <a:alphaModFix/>
          </a:blip>
          <a:srcRect b="0" l="11620" r="9595" t="0"/>
          <a:stretch/>
        </p:blipFill>
        <p:spPr>
          <a:xfrm>
            <a:off x="436113" y="838300"/>
            <a:ext cx="3794375" cy="1520050"/>
          </a:xfrm>
          <a:prstGeom prst="rect">
            <a:avLst/>
          </a:prstGeom>
          <a:noFill/>
          <a:ln>
            <a:noFill/>
          </a:ln>
        </p:spPr>
      </p:pic>
      <p:pic>
        <p:nvPicPr>
          <p:cNvPr id="253" name="Google Shape;253;p43"/>
          <p:cNvPicPr preferRelativeResize="0"/>
          <p:nvPr/>
        </p:nvPicPr>
        <p:blipFill rotWithShape="1">
          <a:blip r:embed="rId4">
            <a:alphaModFix/>
          </a:blip>
          <a:srcRect b="0" l="10792" r="4890" t="0"/>
          <a:stretch/>
        </p:blipFill>
        <p:spPr>
          <a:xfrm>
            <a:off x="4974750" y="838300"/>
            <a:ext cx="3794368" cy="1520050"/>
          </a:xfrm>
          <a:prstGeom prst="rect">
            <a:avLst/>
          </a:prstGeom>
          <a:noFill/>
          <a:ln>
            <a:noFill/>
          </a:ln>
        </p:spPr>
      </p:pic>
      <p:pic>
        <p:nvPicPr>
          <p:cNvPr id="254" name="Google Shape;254;p43"/>
          <p:cNvPicPr preferRelativeResize="0"/>
          <p:nvPr/>
        </p:nvPicPr>
        <p:blipFill>
          <a:blip r:embed="rId5">
            <a:alphaModFix/>
          </a:blip>
          <a:stretch>
            <a:fillRect/>
          </a:stretch>
        </p:blipFill>
        <p:spPr>
          <a:xfrm>
            <a:off x="5683288" y="2700175"/>
            <a:ext cx="2377300" cy="2377300"/>
          </a:xfrm>
          <a:prstGeom prst="rect">
            <a:avLst/>
          </a:prstGeom>
          <a:noFill/>
          <a:ln>
            <a:noFill/>
          </a:ln>
        </p:spPr>
      </p:pic>
      <p:pic>
        <p:nvPicPr>
          <p:cNvPr id="255" name="Google Shape;255;p43"/>
          <p:cNvPicPr preferRelativeResize="0"/>
          <p:nvPr/>
        </p:nvPicPr>
        <p:blipFill>
          <a:blip r:embed="rId6">
            <a:alphaModFix/>
          </a:blip>
          <a:stretch>
            <a:fillRect/>
          </a:stretch>
        </p:blipFill>
        <p:spPr>
          <a:xfrm>
            <a:off x="436113" y="3128800"/>
            <a:ext cx="3794374" cy="1520050"/>
          </a:xfrm>
          <a:prstGeom prst="rect">
            <a:avLst/>
          </a:prstGeom>
          <a:noFill/>
          <a:ln>
            <a:noFill/>
          </a:ln>
        </p:spPr>
      </p:pic>
      <p:sp>
        <p:nvSpPr>
          <p:cNvPr id="256" name="Google Shape;256;p43"/>
          <p:cNvSpPr/>
          <p:nvPr/>
        </p:nvSpPr>
        <p:spPr>
          <a:xfrm>
            <a:off x="4230500" y="1269350"/>
            <a:ext cx="785100" cy="7191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3"/>
          <p:cNvSpPr/>
          <p:nvPr/>
        </p:nvSpPr>
        <p:spPr>
          <a:xfrm rot="5400000">
            <a:off x="6734600" y="2223150"/>
            <a:ext cx="454800" cy="7191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3"/>
          <p:cNvSpPr/>
          <p:nvPr/>
        </p:nvSpPr>
        <p:spPr>
          <a:xfrm rot="10800000">
            <a:off x="4226400" y="3529275"/>
            <a:ext cx="1445400" cy="7191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4"/>
          <p:cNvSpPr txBox="1"/>
          <p:nvPr>
            <p:ph type="ctrTitle"/>
          </p:nvPr>
        </p:nvSpPr>
        <p:spPr>
          <a:xfrm>
            <a:off x="3117300" y="252600"/>
            <a:ext cx="2909400" cy="8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666666"/>
              </a:solidFill>
            </a:endParaRPr>
          </a:p>
        </p:txBody>
      </p:sp>
      <p:pic>
        <p:nvPicPr>
          <p:cNvPr descr="King Of Lions Tutorial on Vooray Application" id="264" name="Google Shape;264;p44" title="Vooray Application Tutorial">
            <a:hlinkClick r:id="rId3"/>
          </p:cNvPr>
          <p:cNvPicPr preferRelativeResize="0"/>
          <p:nvPr/>
        </p:nvPicPr>
        <p:blipFill>
          <a:blip r:embed="rId4">
            <a:alphaModFix/>
          </a:blip>
          <a:stretch>
            <a:fillRect/>
          </a:stretch>
        </p:blipFill>
        <p:spPr>
          <a:xfrm>
            <a:off x="1224462" y="61088"/>
            <a:ext cx="6695075" cy="5021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5"/>
          <p:cNvSpPr txBox="1"/>
          <p:nvPr>
            <p:ph type="ctrTitle"/>
          </p:nvPr>
        </p:nvSpPr>
        <p:spPr>
          <a:xfrm>
            <a:off x="3117300" y="252600"/>
            <a:ext cx="2909400" cy="8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Benefits</a:t>
            </a:r>
            <a:endParaRPr>
              <a:solidFill>
                <a:srgbClr val="666666"/>
              </a:solidFill>
            </a:endParaRPr>
          </a:p>
        </p:txBody>
      </p:sp>
      <p:sp>
        <p:nvSpPr>
          <p:cNvPr id="270" name="Google Shape;270;p45"/>
          <p:cNvSpPr txBox="1"/>
          <p:nvPr/>
        </p:nvSpPr>
        <p:spPr>
          <a:xfrm>
            <a:off x="1072050" y="1233400"/>
            <a:ext cx="6999900" cy="2740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Roboto Condensed"/>
              <a:buChar char="●"/>
            </a:pPr>
            <a:r>
              <a:rPr b="1" lang="en" sz="2000">
                <a:solidFill>
                  <a:srgbClr val="434343"/>
                </a:solidFill>
                <a:latin typeface="Roboto Condensed"/>
                <a:ea typeface="Roboto Condensed"/>
                <a:cs typeface="Roboto Condensed"/>
                <a:sym typeface="Roboto Condensed"/>
              </a:rPr>
              <a:t>Reduced time from data download to </a:t>
            </a:r>
            <a:r>
              <a:rPr b="1" lang="en" sz="2000">
                <a:solidFill>
                  <a:srgbClr val="434343"/>
                </a:solidFill>
                <a:latin typeface="Roboto Condensed"/>
                <a:ea typeface="Roboto Condensed"/>
                <a:cs typeface="Roboto Condensed"/>
                <a:sym typeface="Roboto Condensed"/>
              </a:rPr>
              <a:t>visualization</a:t>
            </a:r>
            <a:r>
              <a:rPr b="1" lang="en" sz="2000">
                <a:solidFill>
                  <a:srgbClr val="434343"/>
                </a:solidFill>
                <a:latin typeface="Roboto Condensed"/>
                <a:ea typeface="Roboto Condensed"/>
                <a:cs typeface="Roboto Condensed"/>
                <a:sym typeface="Roboto Condensed"/>
              </a:rPr>
              <a:t> from about two hours to 30 minutes.</a:t>
            </a:r>
            <a:endParaRPr b="1" sz="2000">
              <a:solidFill>
                <a:srgbClr val="434343"/>
              </a:solidFill>
              <a:latin typeface="Roboto Condensed"/>
              <a:ea typeface="Roboto Condensed"/>
              <a:cs typeface="Roboto Condensed"/>
              <a:sym typeface="Roboto Condensed"/>
            </a:endParaRPr>
          </a:p>
          <a:p>
            <a:pPr indent="-355600" lvl="0" marL="457200" rtl="0" algn="l">
              <a:lnSpc>
                <a:spcPct val="115000"/>
              </a:lnSpc>
              <a:spcBef>
                <a:spcPts val="0"/>
              </a:spcBef>
              <a:spcAft>
                <a:spcPts val="0"/>
              </a:spcAft>
              <a:buClr>
                <a:srgbClr val="434343"/>
              </a:buClr>
              <a:buSzPts val="2000"/>
              <a:buFont typeface="Roboto Condensed"/>
              <a:buChar char="●"/>
            </a:pPr>
            <a:r>
              <a:rPr b="1" lang="en" sz="2000">
                <a:solidFill>
                  <a:srgbClr val="434343"/>
                </a:solidFill>
                <a:latin typeface="Roboto Condensed"/>
                <a:ea typeface="Roboto Condensed"/>
                <a:cs typeface="Roboto Condensed"/>
                <a:sym typeface="Roboto Condensed"/>
              </a:rPr>
              <a:t>Other tasks can be done while the script runs.</a:t>
            </a:r>
            <a:endParaRPr b="1" sz="2000">
              <a:solidFill>
                <a:srgbClr val="434343"/>
              </a:solidFill>
              <a:latin typeface="Roboto Condensed"/>
              <a:ea typeface="Roboto Condensed"/>
              <a:cs typeface="Roboto Condensed"/>
              <a:sym typeface="Roboto Condensed"/>
            </a:endParaRPr>
          </a:p>
          <a:p>
            <a:pPr indent="-355600" lvl="0" marL="457200" rtl="0" algn="l">
              <a:lnSpc>
                <a:spcPct val="115000"/>
              </a:lnSpc>
              <a:spcBef>
                <a:spcPts val="0"/>
              </a:spcBef>
              <a:spcAft>
                <a:spcPts val="0"/>
              </a:spcAft>
              <a:buClr>
                <a:srgbClr val="434343"/>
              </a:buClr>
              <a:buSzPts val="2000"/>
              <a:buFont typeface="Roboto Condensed"/>
              <a:buChar char="●"/>
            </a:pPr>
            <a:r>
              <a:rPr b="1" lang="en" sz="2000">
                <a:solidFill>
                  <a:srgbClr val="434343"/>
                </a:solidFill>
                <a:latin typeface="Roboto Condensed"/>
                <a:ea typeface="Roboto Condensed"/>
                <a:cs typeface="Roboto Condensed"/>
                <a:sym typeface="Roboto Condensed"/>
              </a:rPr>
              <a:t>Easy filter options for analysis with </a:t>
            </a:r>
            <a:r>
              <a:rPr b="1" lang="en" sz="2000">
                <a:solidFill>
                  <a:srgbClr val="434343"/>
                </a:solidFill>
                <a:latin typeface="Roboto Condensed"/>
                <a:ea typeface="Roboto Condensed"/>
                <a:cs typeface="Roboto Condensed"/>
                <a:sym typeface="Roboto Condensed"/>
              </a:rPr>
              <a:t>Power BI</a:t>
            </a:r>
            <a:r>
              <a:rPr b="1" lang="en" sz="2000">
                <a:solidFill>
                  <a:srgbClr val="434343"/>
                </a:solidFill>
                <a:latin typeface="Roboto Condensed"/>
                <a:ea typeface="Roboto Condensed"/>
                <a:cs typeface="Roboto Condensed"/>
                <a:sym typeface="Roboto Condensed"/>
              </a:rPr>
              <a:t> dashboard</a:t>
            </a:r>
            <a:endParaRPr b="1" sz="2000">
              <a:solidFill>
                <a:srgbClr val="434343"/>
              </a:solidFill>
              <a:latin typeface="Roboto Condensed"/>
              <a:ea typeface="Roboto Condensed"/>
              <a:cs typeface="Roboto Condensed"/>
              <a:sym typeface="Roboto Condensed"/>
            </a:endParaRPr>
          </a:p>
          <a:p>
            <a:pPr indent="-355600" lvl="0" marL="457200" rtl="0" algn="l">
              <a:lnSpc>
                <a:spcPct val="115000"/>
              </a:lnSpc>
              <a:spcBef>
                <a:spcPts val="0"/>
              </a:spcBef>
              <a:spcAft>
                <a:spcPts val="0"/>
              </a:spcAft>
              <a:buClr>
                <a:srgbClr val="434343"/>
              </a:buClr>
              <a:buSzPts val="2000"/>
              <a:buFont typeface="Roboto Condensed"/>
              <a:buChar char="●"/>
            </a:pPr>
            <a:r>
              <a:rPr b="1" lang="en" sz="2000">
                <a:solidFill>
                  <a:srgbClr val="434343"/>
                </a:solidFill>
                <a:latin typeface="Roboto Condensed"/>
                <a:ea typeface="Roboto Condensed"/>
                <a:cs typeface="Roboto Condensed"/>
                <a:sym typeface="Roboto Condensed"/>
              </a:rPr>
              <a:t>No </a:t>
            </a:r>
            <a:r>
              <a:rPr b="1" lang="en" sz="2000">
                <a:solidFill>
                  <a:srgbClr val="434343"/>
                </a:solidFill>
                <a:latin typeface="Roboto Condensed"/>
                <a:ea typeface="Roboto Condensed"/>
                <a:cs typeface="Roboto Condensed"/>
                <a:sym typeface="Roboto Condensed"/>
              </a:rPr>
              <a:t>maintenance</a:t>
            </a:r>
            <a:r>
              <a:rPr b="1" lang="en" sz="2000">
                <a:solidFill>
                  <a:srgbClr val="434343"/>
                </a:solidFill>
                <a:latin typeface="Roboto Condensed"/>
                <a:ea typeface="Roboto Condensed"/>
                <a:cs typeface="Roboto Condensed"/>
                <a:sym typeface="Roboto Condensed"/>
              </a:rPr>
              <a:t> or implementation fees</a:t>
            </a:r>
            <a:endParaRPr b="1" sz="2000">
              <a:solidFill>
                <a:srgbClr val="434343"/>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6"/>
          <p:cNvSpPr txBox="1"/>
          <p:nvPr>
            <p:ph type="ctrTitle"/>
          </p:nvPr>
        </p:nvSpPr>
        <p:spPr>
          <a:xfrm>
            <a:off x="3117300" y="252600"/>
            <a:ext cx="2909400" cy="83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Lessons Learned: Cody</a:t>
            </a:r>
            <a:endParaRPr>
              <a:solidFill>
                <a:srgbClr val="666666"/>
              </a:solidFill>
            </a:endParaRPr>
          </a:p>
        </p:txBody>
      </p:sp>
      <p:sp>
        <p:nvSpPr>
          <p:cNvPr id="276" name="Google Shape;276;p46"/>
          <p:cNvSpPr txBox="1"/>
          <p:nvPr/>
        </p:nvSpPr>
        <p:spPr>
          <a:xfrm>
            <a:off x="1072050" y="1243275"/>
            <a:ext cx="6999900" cy="27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000">
                <a:solidFill>
                  <a:srgbClr val="434343"/>
                </a:solidFill>
                <a:latin typeface="Roboto Condensed"/>
                <a:ea typeface="Roboto Condensed"/>
                <a:cs typeface="Roboto Condensed"/>
                <a:sym typeface="Roboto Condensed"/>
              </a:rPr>
              <a:t>I learned the importance of doing a </a:t>
            </a:r>
            <a:r>
              <a:rPr b="1" lang="en" sz="2000">
                <a:solidFill>
                  <a:srgbClr val="434343"/>
                </a:solidFill>
                <a:latin typeface="Roboto Condensed"/>
                <a:ea typeface="Roboto Condensed"/>
                <a:cs typeface="Roboto Condensed"/>
                <a:sym typeface="Roboto Condensed"/>
              </a:rPr>
              <a:t>thorough</a:t>
            </a:r>
            <a:r>
              <a:rPr b="1" lang="en" sz="2000">
                <a:solidFill>
                  <a:srgbClr val="434343"/>
                </a:solidFill>
                <a:latin typeface="Roboto Condensed"/>
                <a:ea typeface="Roboto Condensed"/>
                <a:cs typeface="Roboto Condensed"/>
                <a:sym typeface="Roboto Condensed"/>
              </a:rPr>
              <a:t> feasibility analysis. This was critical to the success of our project. When we initially started it was easy to want to add new features or plan on certain approaches. Taking time to really understand what was feasible was crucial in making sure we had the </a:t>
            </a:r>
            <a:r>
              <a:rPr b="1" lang="en" sz="2000">
                <a:solidFill>
                  <a:srgbClr val="434343"/>
                </a:solidFill>
                <a:latin typeface="Roboto Condensed"/>
                <a:ea typeface="Roboto Condensed"/>
                <a:cs typeface="Roboto Condensed"/>
                <a:sym typeface="Roboto Condensed"/>
              </a:rPr>
              <a:t>skills</a:t>
            </a:r>
            <a:r>
              <a:rPr b="1" lang="en" sz="2000">
                <a:solidFill>
                  <a:srgbClr val="434343"/>
                </a:solidFill>
                <a:latin typeface="Roboto Condensed"/>
                <a:ea typeface="Roboto Condensed"/>
                <a:cs typeface="Roboto Condensed"/>
                <a:sym typeface="Roboto Condensed"/>
              </a:rPr>
              <a:t> necessary in order to deliver the finished product.</a:t>
            </a:r>
            <a:endParaRPr b="1" sz="2000">
              <a:solidFill>
                <a:srgbClr val="434343"/>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